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sldIdLst>
    <p:sldId id="256" r:id="rId2"/>
    <p:sldId id="258" r:id="rId3"/>
    <p:sldId id="257" r:id="rId4"/>
    <p:sldId id="259" r:id="rId5"/>
    <p:sldId id="260" r:id="rId6"/>
    <p:sldId id="277" r:id="rId7"/>
    <p:sldId id="261" r:id="rId8"/>
    <p:sldId id="263" r:id="rId9"/>
    <p:sldId id="264" r:id="rId10"/>
    <p:sldId id="267" r:id="rId11"/>
    <p:sldId id="265" r:id="rId12"/>
    <p:sldId id="266" r:id="rId13"/>
    <p:sldId id="268" r:id="rId14"/>
    <p:sldId id="278" r:id="rId15"/>
    <p:sldId id="269" r:id="rId16"/>
    <p:sldId id="270" r:id="rId17"/>
    <p:sldId id="272" r:id="rId18"/>
    <p:sldId id="273" r:id="rId19"/>
    <p:sldId id="274" r:id="rId20"/>
    <p:sldId id="275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嘉婷 黃" initials="嘉婷" lastIdx="1" clrIdx="0">
    <p:extLst>
      <p:ext uri="{19B8F6BF-5375-455C-9EA6-DF929625EA0E}">
        <p15:presenceInfo xmlns:p15="http://schemas.microsoft.com/office/powerpoint/2012/main" userId="68c1e18473e111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0827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946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07010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871882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4405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440038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21171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66341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3321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7638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5525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6410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74290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8040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4814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6785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3159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32DFD30-2122-4F4A-97B4-D0A849E36C5F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4235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  <p:sldLayoutId id="214748382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">
            <a:extLst>
              <a:ext uri="{FF2B5EF4-FFF2-40B4-BE49-F238E27FC236}">
                <a16:creationId xmlns:a16="http://schemas.microsoft.com/office/drawing/2014/main" id="{A1451262-D86A-47B5-99D9-2159A72898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88A2735-6A58-4C5D-8349-6D7619BFFA10}"/>
              </a:ext>
            </a:extLst>
          </p:cNvPr>
          <p:cNvSpPr txBox="1"/>
          <p:nvPr/>
        </p:nvSpPr>
        <p:spPr>
          <a:xfrm>
            <a:off x="684212" y="685799"/>
            <a:ext cx="8001000" cy="2971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zh-TW" altLang="en-US" sz="4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聯成電腦  </a:t>
            </a:r>
            <a:r>
              <a:rPr lang="en-US" altLang="zh-TW" sz="4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C# </a:t>
            </a:r>
            <a:r>
              <a:rPr lang="zh-TW" altLang="en-US" sz="4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後端系統開發班</a:t>
            </a:r>
            <a:endParaRPr lang="en-US" altLang="zh-TW" sz="40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altLang="zh-TW" sz="48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zh-TW" alt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                </a:t>
            </a:r>
            <a:r>
              <a:rPr lang="zh-TW" altLang="en-US" sz="6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專題報告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3C4837B-A6C8-4A06-A7BF-810A590C005D}"/>
              </a:ext>
            </a:extLst>
          </p:cNvPr>
          <p:cNvSpPr txBox="1"/>
          <p:nvPr/>
        </p:nvSpPr>
        <p:spPr>
          <a:xfrm>
            <a:off x="554183" y="6172201"/>
            <a:ext cx="268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新竹班 </a:t>
            </a:r>
            <a:r>
              <a:rPr lang="en-US" altLang="zh-TW" dirty="0"/>
              <a:t>-</a:t>
            </a:r>
            <a:r>
              <a:rPr lang="zh-TW" altLang="en-US" dirty="0"/>
              <a:t> 學員杜宗庭</a:t>
            </a:r>
          </a:p>
        </p:txBody>
      </p:sp>
    </p:spTree>
    <p:extLst>
      <p:ext uri="{BB962C8B-B14F-4D97-AF65-F5344CB8AC3E}">
        <p14:creationId xmlns:p14="http://schemas.microsoft.com/office/powerpoint/2010/main" val="3785933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A1AE3AA-7041-4151-8D76-570CA299CB6A}"/>
              </a:ext>
            </a:extLst>
          </p:cNvPr>
          <p:cNvSpPr txBox="1"/>
          <p:nvPr/>
        </p:nvSpPr>
        <p:spPr>
          <a:xfrm>
            <a:off x="429419" y="514351"/>
            <a:ext cx="323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功能介紹</a:t>
            </a:r>
            <a:r>
              <a:rPr lang="en-US" altLang="zh-TW" sz="2800" dirty="0"/>
              <a:t>-</a:t>
            </a:r>
            <a:r>
              <a:rPr lang="zh-TW" altLang="en-US" sz="2800" dirty="0"/>
              <a:t>瀏覽產品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4C23BCD-6618-474F-8A0E-C7C07AAED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23" y="1493519"/>
            <a:ext cx="5056764" cy="5244889"/>
          </a:xfrm>
          <a:prstGeom prst="rect">
            <a:avLst/>
          </a:prstGeom>
        </p:spPr>
      </p:pic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CC36B157-30F1-4C02-9ABE-CC1FFDBC48F5}"/>
              </a:ext>
            </a:extLst>
          </p:cNvPr>
          <p:cNvSpPr/>
          <p:nvPr/>
        </p:nvSpPr>
        <p:spPr>
          <a:xfrm rot="9067835">
            <a:off x="3570155" y="1268393"/>
            <a:ext cx="544907" cy="135886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F017F9F-BECC-479A-A9EC-D193CB11A112}"/>
              </a:ext>
            </a:extLst>
          </p:cNvPr>
          <p:cNvSpPr txBox="1"/>
          <p:nvPr/>
        </p:nvSpPr>
        <p:spPr>
          <a:xfrm>
            <a:off x="4054194" y="939520"/>
            <a:ext cx="1338828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查看購物車</a:t>
            </a: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614ECBBC-B75C-460B-B427-C394706F0151}"/>
              </a:ext>
            </a:extLst>
          </p:cNvPr>
          <p:cNvSpPr/>
          <p:nvPr/>
        </p:nvSpPr>
        <p:spPr>
          <a:xfrm rot="14625027">
            <a:off x="5099183" y="5017393"/>
            <a:ext cx="1530243" cy="196575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B905C1-2ADA-4629-B56B-B513C342B6F4}"/>
              </a:ext>
            </a:extLst>
          </p:cNvPr>
          <p:cNvSpPr txBox="1"/>
          <p:nvPr/>
        </p:nvSpPr>
        <p:spPr>
          <a:xfrm>
            <a:off x="5433583" y="5563354"/>
            <a:ext cx="166303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展開商品訊息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01E8663C-BE1D-49CA-B67A-F210F1FA2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963" y="1189803"/>
            <a:ext cx="4716077" cy="4401234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BF1A6C11-E257-421B-B7AE-4F61CD8710E8}"/>
              </a:ext>
            </a:extLst>
          </p:cNvPr>
          <p:cNvSpPr txBox="1"/>
          <p:nvPr/>
        </p:nvSpPr>
        <p:spPr>
          <a:xfrm>
            <a:off x="533287" y="1293182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1.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93B5925-EB9C-47F2-BF4E-59487C07215E}"/>
              </a:ext>
            </a:extLst>
          </p:cNvPr>
          <p:cNvSpPr txBox="1"/>
          <p:nvPr/>
        </p:nvSpPr>
        <p:spPr>
          <a:xfrm>
            <a:off x="6849853" y="1031854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2.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0C85B45-6EC8-4B2A-85B5-D502A34D79DB}"/>
              </a:ext>
            </a:extLst>
          </p:cNvPr>
          <p:cNvSpPr txBox="1"/>
          <p:nvPr/>
        </p:nvSpPr>
        <p:spPr>
          <a:xfrm>
            <a:off x="8907682" y="5819637"/>
            <a:ext cx="2485435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選擇商品數量與尺寸後就可以加入購物車囉</a:t>
            </a:r>
          </a:p>
        </p:txBody>
      </p:sp>
      <p:sp>
        <p:nvSpPr>
          <p:cNvPr id="28" name="箭號: 向下 27">
            <a:extLst>
              <a:ext uri="{FF2B5EF4-FFF2-40B4-BE49-F238E27FC236}">
                <a16:creationId xmlns:a16="http://schemas.microsoft.com/office/drawing/2014/main" id="{834B7E6F-DA77-497D-9C73-2154821A63DC}"/>
              </a:ext>
            </a:extLst>
          </p:cNvPr>
          <p:cNvSpPr/>
          <p:nvPr/>
        </p:nvSpPr>
        <p:spPr>
          <a:xfrm rot="10800000">
            <a:off x="10593943" y="5336879"/>
            <a:ext cx="411481" cy="482757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228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FECEF77-D5DD-4FF5-AFF3-5B66092948DE}"/>
              </a:ext>
            </a:extLst>
          </p:cNvPr>
          <p:cNvSpPr txBox="1"/>
          <p:nvPr/>
        </p:nvSpPr>
        <p:spPr>
          <a:xfrm>
            <a:off x="418041" y="515408"/>
            <a:ext cx="2803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功能介紹</a:t>
            </a:r>
            <a:r>
              <a:rPr lang="en-US" altLang="zh-TW" sz="2800" dirty="0"/>
              <a:t>-</a:t>
            </a:r>
            <a:r>
              <a:rPr lang="zh-TW" altLang="en-US" sz="2800" dirty="0"/>
              <a:t>購物車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520AF7-6C57-4F71-B0F3-297C27F11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53" y="1103639"/>
            <a:ext cx="8263368" cy="22388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DD5527-4035-4843-85A1-B6D9D5BCFE07}"/>
              </a:ext>
            </a:extLst>
          </p:cNvPr>
          <p:cNvSpPr/>
          <p:nvPr/>
        </p:nvSpPr>
        <p:spPr>
          <a:xfrm>
            <a:off x="8680220" y="1103639"/>
            <a:ext cx="680880" cy="325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D167E03-8B6A-4393-B409-D742C1E295F2}"/>
              </a:ext>
            </a:extLst>
          </p:cNvPr>
          <p:cNvSpPr txBox="1"/>
          <p:nvPr/>
        </p:nvSpPr>
        <p:spPr>
          <a:xfrm>
            <a:off x="1976583" y="3494575"/>
            <a:ext cx="6376842" cy="64633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購物車右邊數字代表 </a:t>
            </a:r>
            <a:r>
              <a:rPr lang="en-US" altLang="zh-TW" dirty="0"/>
              <a:t>[</a:t>
            </a:r>
            <a:r>
              <a:rPr lang="zh-TW" altLang="en-US" dirty="0"/>
              <a:t>購物車</a:t>
            </a:r>
            <a:r>
              <a:rPr lang="en-US" altLang="zh-TW" dirty="0"/>
              <a:t>Session] </a:t>
            </a:r>
            <a:r>
              <a:rPr lang="zh-TW" altLang="en-US" dirty="0"/>
              <a:t>存放的品項數量</a:t>
            </a:r>
            <a:r>
              <a:rPr lang="en-US" altLang="zh-TW" dirty="0"/>
              <a:t>,</a:t>
            </a:r>
            <a:r>
              <a:rPr lang="zh-TW" altLang="en-US" dirty="0"/>
              <a:t>並於結帳完畢後清除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4550873-4BEB-43CD-8DA0-1E546BA93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52" y="4300735"/>
            <a:ext cx="8263369" cy="203029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4960F364-AE3F-4537-BC1D-3EE128DEA04D}"/>
              </a:ext>
            </a:extLst>
          </p:cNvPr>
          <p:cNvSpPr/>
          <p:nvPr/>
        </p:nvSpPr>
        <p:spPr>
          <a:xfrm>
            <a:off x="8680220" y="3947282"/>
            <a:ext cx="730479" cy="365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066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A7571E2-3025-40BC-B962-8F92EB37855F}"/>
              </a:ext>
            </a:extLst>
          </p:cNvPr>
          <p:cNvSpPr txBox="1"/>
          <p:nvPr/>
        </p:nvSpPr>
        <p:spPr>
          <a:xfrm>
            <a:off x="418041" y="515408"/>
            <a:ext cx="2803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功能介紹</a:t>
            </a:r>
            <a:r>
              <a:rPr lang="en-US" altLang="zh-TW" sz="2800" dirty="0"/>
              <a:t>-</a:t>
            </a:r>
            <a:r>
              <a:rPr lang="zh-TW" altLang="en-US" sz="2800" dirty="0"/>
              <a:t>購物車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B11E75C-EB83-49FA-9044-3D63C1D0F2B4}"/>
              </a:ext>
            </a:extLst>
          </p:cNvPr>
          <p:cNvSpPr txBox="1"/>
          <p:nvPr/>
        </p:nvSpPr>
        <p:spPr>
          <a:xfrm>
            <a:off x="8628670" y="4351894"/>
            <a:ext cx="1607622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返回商品頁面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A4C5339-E115-4FFC-AD3B-E4FA80FC2FE6}"/>
              </a:ext>
            </a:extLst>
          </p:cNvPr>
          <p:cNvSpPr txBox="1"/>
          <p:nvPr/>
        </p:nvSpPr>
        <p:spPr>
          <a:xfrm>
            <a:off x="8651359" y="4982662"/>
            <a:ext cx="1607622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前往結帳頁面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B0F502E-8049-46E5-8AC0-9A285778AB42}"/>
              </a:ext>
            </a:extLst>
          </p:cNvPr>
          <p:cNvSpPr txBox="1"/>
          <p:nvPr/>
        </p:nvSpPr>
        <p:spPr>
          <a:xfrm>
            <a:off x="8775567" y="2222793"/>
            <a:ext cx="1422892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刪除商品列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D82772C2-0F47-46D6-A398-00225D558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81" y="1468676"/>
            <a:ext cx="7914197" cy="4052313"/>
          </a:xfrm>
          <a:prstGeom prst="rect">
            <a:avLst/>
          </a:prstGeom>
        </p:spPr>
      </p:pic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99080693-52F7-4E4E-A036-0CDE3473E877}"/>
              </a:ext>
            </a:extLst>
          </p:cNvPr>
          <p:cNvSpPr/>
          <p:nvPr/>
        </p:nvSpPr>
        <p:spPr>
          <a:xfrm rot="10800000">
            <a:off x="8132350" y="2242109"/>
            <a:ext cx="569400" cy="330701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8ACA03B3-6611-436B-854E-7429550A7383}"/>
              </a:ext>
            </a:extLst>
          </p:cNvPr>
          <p:cNvSpPr/>
          <p:nvPr/>
        </p:nvSpPr>
        <p:spPr>
          <a:xfrm rot="10800000">
            <a:off x="7959773" y="4390525"/>
            <a:ext cx="569400" cy="330701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D5B06BCB-1BED-4617-92DC-7BF82ED0E0B0}"/>
              </a:ext>
            </a:extLst>
          </p:cNvPr>
          <p:cNvSpPr/>
          <p:nvPr/>
        </p:nvSpPr>
        <p:spPr>
          <a:xfrm rot="10800000">
            <a:off x="7998078" y="5016249"/>
            <a:ext cx="569400" cy="330701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041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8FCAC8-B580-4280-8540-FD9B0484F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8" y="1885712"/>
            <a:ext cx="3235853" cy="403770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C4F813B-EE92-4317-B677-5553160753A5}"/>
              </a:ext>
            </a:extLst>
          </p:cNvPr>
          <p:cNvSpPr txBox="1"/>
          <p:nvPr/>
        </p:nvSpPr>
        <p:spPr>
          <a:xfrm>
            <a:off x="418041" y="523967"/>
            <a:ext cx="2803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功能介紹</a:t>
            </a:r>
            <a:r>
              <a:rPr lang="en-US" altLang="zh-TW" sz="2800" dirty="0"/>
              <a:t>-</a:t>
            </a:r>
            <a:r>
              <a:rPr lang="zh-TW" altLang="en-US" sz="2800" dirty="0"/>
              <a:t>結帳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767D47E-BD3B-4CFB-A9A8-729DB27B7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054" y="896348"/>
            <a:ext cx="3319715" cy="402044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24A9866-2F6A-4C1E-A898-E3A043C26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091" y="523967"/>
            <a:ext cx="3990738" cy="131932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83E06C6-3174-431B-AD38-23F348A90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602" y="2705100"/>
            <a:ext cx="4203445" cy="2857764"/>
          </a:xfrm>
          <a:prstGeom prst="rect">
            <a:avLst/>
          </a:prstGeom>
        </p:spPr>
      </p:pic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7CD7DA49-EB61-4784-A71C-CEBD8C6A4AF7}"/>
              </a:ext>
            </a:extLst>
          </p:cNvPr>
          <p:cNvSpPr/>
          <p:nvPr/>
        </p:nvSpPr>
        <p:spPr>
          <a:xfrm>
            <a:off x="2974299" y="1885712"/>
            <a:ext cx="786925" cy="4932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060F136-5840-4136-8A00-F77C2D10D12B}"/>
              </a:ext>
            </a:extLst>
          </p:cNvPr>
          <p:cNvSpPr/>
          <p:nvPr/>
        </p:nvSpPr>
        <p:spPr>
          <a:xfrm rot="5400000">
            <a:off x="9090106" y="2054268"/>
            <a:ext cx="786925" cy="4932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543FE062-CB3A-4001-9295-FDCB8D8B68AA}"/>
              </a:ext>
            </a:extLst>
          </p:cNvPr>
          <p:cNvSpPr/>
          <p:nvPr/>
        </p:nvSpPr>
        <p:spPr>
          <a:xfrm>
            <a:off x="6869562" y="1042370"/>
            <a:ext cx="786925" cy="4932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圖說文字: 向右箭號 25">
            <a:extLst>
              <a:ext uri="{FF2B5EF4-FFF2-40B4-BE49-F238E27FC236}">
                <a16:creationId xmlns:a16="http://schemas.microsoft.com/office/drawing/2014/main" id="{EC20A138-F4C2-4AB3-944D-D9ED97223182}"/>
              </a:ext>
            </a:extLst>
          </p:cNvPr>
          <p:cNvSpPr/>
          <p:nvPr/>
        </p:nvSpPr>
        <p:spPr>
          <a:xfrm rot="16200000">
            <a:off x="4984646" y="3936614"/>
            <a:ext cx="914400" cy="2560316"/>
          </a:xfrm>
          <a:prstGeom prst="rightArrowCallou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dirty="0"/>
              <a:t>表單皆為重要資訊</a:t>
            </a:r>
            <a:r>
              <a:rPr lang="en-US" altLang="zh-TW" dirty="0"/>
              <a:t>,</a:t>
            </a:r>
            <a:r>
              <a:rPr lang="zh-TW" altLang="en-US" dirty="0"/>
              <a:t>都需驗證否則無法送出</a:t>
            </a:r>
            <a:r>
              <a:rPr lang="en-US" altLang="zh-TW" dirty="0"/>
              <a:t>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3420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7A1793DA-9FDE-44B8-A4A2-B1E06911FA3A}"/>
              </a:ext>
            </a:extLst>
          </p:cNvPr>
          <p:cNvSpPr txBox="1"/>
          <p:nvPr/>
        </p:nvSpPr>
        <p:spPr>
          <a:xfrm>
            <a:off x="2393420" y="1854332"/>
            <a:ext cx="68103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肆</a:t>
            </a:r>
            <a:r>
              <a:rPr lang="en-US" altLang="zh-TW" sz="6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.</a:t>
            </a:r>
            <a:r>
              <a:rPr lang="zh-TW" altLang="en-US" sz="6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功能介紹</a:t>
            </a:r>
            <a:endParaRPr lang="en-US" altLang="zh-TW" sz="6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zh-TW" sz="6000" dirty="0"/>
          </a:p>
          <a:p>
            <a:pPr algn="ctr"/>
            <a:r>
              <a:rPr lang="en-US" altLang="zh-TW" sz="6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(</a:t>
            </a:r>
            <a:r>
              <a:rPr lang="zh-TW" altLang="en-US" sz="6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後端</a:t>
            </a:r>
            <a:r>
              <a:rPr lang="en-US" altLang="zh-TW" sz="6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)</a:t>
            </a:r>
            <a:endParaRPr lang="zh-TW" altLang="en-US" sz="6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916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000">
              <a:srgbClr val="3798C0"/>
            </a:gs>
            <a:gs pos="1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2D5EEA8B-2D86-4D1D-96B3-6B8290303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snip2DiagRect">
            <a:avLst>
              <a:gd name="adj1" fmla="val 0"/>
              <a:gd name="adj2" fmla="val 37605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82973F9-7AD0-4C50-ACAC-9457C33042CC}"/>
              </a:ext>
            </a:extLst>
          </p:cNvPr>
          <p:cNvSpPr txBox="1"/>
          <p:nvPr/>
        </p:nvSpPr>
        <p:spPr>
          <a:xfrm>
            <a:off x="602801" y="1095375"/>
            <a:ext cx="3235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後端流程圖</a:t>
            </a:r>
          </a:p>
        </p:txBody>
      </p:sp>
      <p:pic>
        <p:nvPicPr>
          <p:cNvPr id="6" name="圖片 5" descr="一張含有 文字, 監視器, 螢幕, 電子用品 的圖片&#10;&#10;自動產生的描述">
            <a:extLst>
              <a:ext uri="{FF2B5EF4-FFF2-40B4-BE49-F238E27FC236}">
                <a16:creationId xmlns:a16="http://schemas.microsoft.com/office/drawing/2014/main" id="{C0C0797F-ED43-4979-B80E-D62ECE753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379" y="437315"/>
            <a:ext cx="6930183" cy="573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07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2D5EEA8B-2D86-4D1D-96B3-6B8290303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snip2DiagRect">
            <a:avLst>
              <a:gd name="adj1" fmla="val 0"/>
              <a:gd name="adj2" fmla="val 37605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1D2AA6A-8E5D-4B08-B1D3-12BD54E6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08" y="1400048"/>
            <a:ext cx="3210373" cy="181000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AF293A85-6BA9-49E5-978E-5CA170A25BFC}"/>
              </a:ext>
            </a:extLst>
          </p:cNvPr>
          <p:cNvSpPr txBox="1"/>
          <p:nvPr/>
        </p:nvSpPr>
        <p:spPr>
          <a:xfrm>
            <a:off x="389440" y="476779"/>
            <a:ext cx="3210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功能介紹</a:t>
            </a:r>
            <a:r>
              <a:rPr lang="en-US" altLang="zh-TW" sz="2800" dirty="0"/>
              <a:t>-</a:t>
            </a:r>
            <a:r>
              <a:rPr lang="zh-TW" altLang="en-US" sz="2800" dirty="0"/>
              <a:t>登入後端</a:t>
            </a:r>
          </a:p>
        </p:txBody>
      </p:sp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5928E6EE-C616-4477-8815-E7CCDB074DAB}"/>
              </a:ext>
            </a:extLst>
          </p:cNvPr>
          <p:cNvCxnSpPr>
            <a:cxnSpLocks/>
          </p:cNvCxnSpPr>
          <p:nvPr/>
        </p:nvCxnSpPr>
        <p:spPr>
          <a:xfrm>
            <a:off x="1994626" y="3291445"/>
            <a:ext cx="1990040" cy="637309"/>
          </a:xfrm>
          <a:prstGeom prst="bentConnector3">
            <a:avLst>
              <a:gd name="adj1" fmla="val -126"/>
            </a:avLst>
          </a:prstGeom>
          <a:ln w="76200">
            <a:solidFill>
              <a:srgbClr val="FFFF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圖片 23">
            <a:extLst>
              <a:ext uri="{FF2B5EF4-FFF2-40B4-BE49-F238E27FC236}">
                <a16:creationId xmlns:a16="http://schemas.microsoft.com/office/drawing/2014/main" id="{735E1483-FC72-4852-9496-1C901CE49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130" y="1852199"/>
            <a:ext cx="6040202" cy="4457056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93F07E80-D568-41E6-B81D-F87F83C9DB21}"/>
              </a:ext>
            </a:extLst>
          </p:cNvPr>
          <p:cNvSpPr txBox="1"/>
          <p:nvPr/>
        </p:nvSpPr>
        <p:spPr>
          <a:xfrm>
            <a:off x="1717964" y="4286931"/>
            <a:ext cx="2152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首頁的頁尾部分找到後端入口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C2F2755-41F2-4FC4-8821-282DC3BEC790}"/>
              </a:ext>
            </a:extLst>
          </p:cNvPr>
          <p:cNvSpPr txBox="1"/>
          <p:nvPr/>
        </p:nvSpPr>
        <p:spPr>
          <a:xfrm>
            <a:off x="10390543" y="4394305"/>
            <a:ext cx="1432032" cy="147732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為符合業界不提供管理員註冊功能統一由資料庫提供</a:t>
            </a:r>
            <a:r>
              <a:rPr lang="en-US" altLang="zh-TW" dirty="0"/>
              <a:t>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7460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2D5EEA8B-2D86-4D1D-96B3-6B8290303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snip2DiagRect">
            <a:avLst>
              <a:gd name="adj1" fmla="val 0"/>
              <a:gd name="adj2" fmla="val 37605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DEE6CD4-C951-45B3-92E9-66700D3DF00F}"/>
              </a:ext>
            </a:extLst>
          </p:cNvPr>
          <p:cNvSpPr txBox="1"/>
          <p:nvPr/>
        </p:nvSpPr>
        <p:spPr>
          <a:xfrm>
            <a:off x="347860" y="347989"/>
            <a:ext cx="322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功能介紹</a:t>
            </a:r>
            <a:r>
              <a:rPr lang="en-US" altLang="zh-TW" sz="2800" dirty="0"/>
              <a:t>-</a:t>
            </a:r>
            <a:r>
              <a:rPr lang="zh-TW" altLang="en-US" sz="2800" dirty="0"/>
              <a:t>產品管理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ECE51AF-506D-43EE-B0A7-221F95BA1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9" y="2502214"/>
            <a:ext cx="6263915" cy="3714003"/>
          </a:xfrm>
          <a:prstGeom prst="rect">
            <a:avLst/>
          </a:prstGeo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449E5F0D-E960-4784-87B2-CD39B9498D63}"/>
              </a:ext>
            </a:extLst>
          </p:cNvPr>
          <p:cNvSpPr/>
          <p:nvPr/>
        </p:nvSpPr>
        <p:spPr>
          <a:xfrm>
            <a:off x="6104995" y="2722755"/>
            <a:ext cx="751692" cy="4000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045B000-00B6-432F-A940-F90D67C1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073" y="609599"/>
            <a:ext cx="5053012" cy="244994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7FA9E31C-E7A6-4641-8883-C107A857B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071" y="4019431"/>
            <a:ext cx="5190623" cy="2181663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778E83A6-7747-4A17-A1CC-90C813195527}"/>
              </a:ext>
            </a:extLst>
          </p:cNvPr>
          <p:cNvSpPr txBox="1"/>
          <p:nvPr/>
        </p:nvSpPr>
        <p:spPr>
          <a:xfrm>
            <a:off x="7755890" y="196250"/>
            <a:ext cx="1800493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以商品編號搜尋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EB68CAF-EE5B-4751-986C-AE04559C263E}"/>
              </a:ext>
            </a:extLst>
          </p:cNvPr>
          <p:cNvSpPr txBox="1"/>
          <p:nvPr/>
        </p:nvSpPr>
        <p:spPr>
          <a:xfrm>
            <a:off x="8393419" y="3509537"/>
            <a:ext cx="1800493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以商品名稱搜尋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9CEB561-F3FF-45EE-9137-18CCB5CC26A1}"/>
              </a:ext>
            </a:extLst>
          </p:cNvPr>
          <p:cNvSpPr/>
          <p:nvPr/>
        </p:nvSpPr>
        <p:spPr>
          <a:xfrm>
            <a:off x="7880639" y="3971780"/>
            <a:ext cx="370249" cy="263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38100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BF4F50C-78D0-445A-82CA-2B1F7E59A860}"/>
              </a:ext>
            </a:extLst>
          </p:cNvPr>
          <p:cNvSpPr/>
          <p:nvPr/>
        </p:nvSpPr>
        <p:spPr>
          <a:xfrm>
            <a:off x="8766105" y="730559"/>
            <a:ext cx="382392" cy="253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38100"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5FB72785-E5BB-4EC2-8F19-4957DDB9A36B}"/>
              </a:ext>
            </a:extLst>
          </p:cNvPr>
          <p:cNvCxnSpPr>
            <a:cxnSpLocks/>
          </p:cNvCxnSpPr>
          <p:nvPr/>
        </p:nvCxnSpPr>
        <p:spPr>
          <a:xfrm>
            <a:off x="7302907" y="2564703"/>
            <a:ext cx="104951" cy="0"/>
          </a:xfrm>
          <a:prstGeom prst="line">
            <a:avLst/>
          </a:prstGeom>
          <a:ln w="5715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E4D65C8-798A-45F2-AA9B-FE96D7073EDA}"/>
              </a:ext>
            </a:extLst>
          </p:cNvPr>
          <p:cNvCxnSpPr/>
          <p:nvPr/>
        </p:nvCxnSpPr>
        <p:spPr>
          <a:xfrm>
            <a:off x="7330615" y="5774340"/>
            <a:ext cx="191430" cy="0"/>
          </a:xfrm>
          <a:prstGeom prst="line">
            <a:avLst/>
          </a:prstGeom>
          <a:ln w="5715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5D3C8D24-FC62-4399-97AC-D153C6FECF7C}"/>
              </a:ext>
            </a:extLst>
          </p:cNvPr>
          <p:cNvSpPr/>
          <p:nvPr/>
        </p:nvSpPr>
        <p:spPr>
          <a:xfrm rot="5400000">
            <a:off x="1845056" y="2147079"/>
            <a:ext cx="444057" cy="4000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D88EEF-45E4-461C-B35E-5F1C3ED4A2A4}"/>
              </a:ext>
            </a:extLst>
          </p:cNvPr>
          <p:cNvSpPr txBox="1"/>
          <p:nvPr/>
        </p:nvSpPr>
        <p:spPr>
          <a:xfrm>
            <a:off x="615116" y="1755743"/>
            <a:ext cx="3252814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可利用搜尋功能快速找到商品</a:t>
            </a:r>
            <a:r>
              <a:rPr lang="en-US" altLang="zh-TW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05845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2D5EEA8B-2D86-4D1D-96B3-6B8290303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snip2DiagRect">
            <a:avLst>
              <a:gd name="adj1" fmla="val 0"/>
              <a:gd name="adj2" fmla="val 37605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4322CB1-27D0-4F11-A348-A7AD8279B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42" y="1242976"/>
            <a:ext cx="1686160" cy="52394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B4667B4-0B19-4F43-BAEA-50F68AB857E6}"/>
              </a:ext>
            </a:extLst>
          </p:cNvPr>
          <p:cNvSpPr txBox="1"/>
          <p:nvPr/>
        </p:nvSpPr>
        <p:spPr>
          <a:xfrm>
            <a:off x="347860" y="447767"/>
            <a:ext cx="322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功能介紹</a:t>
            </a:r>
            <a:r>
              <a:rPr lang="en-US" altLang="zh-TW" sz="2800" dirty="0"/>
              <a:t>-</a:t>
            </a:r>
            <a:r>
              <a:rPr lang="zh-TW" altLang="en-US" sz="2800" dirty="0"/>
              <a:t>產品管理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1E764C3-04BC-4256-AC36-72F878A55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4" y="2279364"/>
            <a:ext cx="5224488" cy="4321461"/>
          </a:xfrm>
          <a:prstGeom prst="rect">
            <a:avLst/>
          </a:prstGeom>
        </p:spPr>
      </p:pic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74505F03-BAB9-48E3-87E5-2D5D4BF432A0}"/>
              </a:ext>
            </a:extLst>
          </p:cNvPr>
          <p:cNvSpPr/>
          <p:nvPr/>
        </p:nvSpPr>
        <p:spPr>
          <a:xfrm rot="5400000">
            <a:off x="778256" y="1846641"/>
            <a:ext cx="444057" cy="4000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6986E0D-D934-42A2-B7CE-C2180C9CD9A3}"/>
              </a:ext>
            </a:extLst>
          </p:cNvPr>
          <p:cNvSpPr txBox="1"/>
          <p:nvPr/>
        </p:nvSpPr>
        <p:spPr>
          <a:xfrm>
            <a:off x="1582896" y="1910032"/>
            <a:ext cx="2031325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進入商品編輯模式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2CEAC437-90DC-4329-AD8E-1DDEE07A0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168" y="934372"/>
            <a:ext cx="6059790" cy="832552"/>
          </a:xfrm>
          <a:prstGeom prst="rect">
            <a:avLst/>
          </a:prstGeom>
        </p:spPr>
      </p:pic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CB4BB08F-0916-425E-B098-F4189E3FB8F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60767" y="1968373"/>
            <a:ext cx="2535806" cy="935012"/>
          </a:xfrm>
          <a:prstGeom prst="bentConnector3">
            <a:avLst>
              <a:gd name="adj1" fmla="val 99901"/>
            </a:avLst>
          </a:prstGeom>
          <a:ln w="5715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7BE0EB9-96BB-40F0-9091-23AC41A7AEE4}"/>
              </a:ext>
            </a:extLst>
          </p:cNvPr>
          <p:cNvSpPr txBox="1"/>
          <p:nvPr/>
        </p:nvSpPr>
        <p:spPr>
          <a:xfrm>
            <a:off x="5965178" y="2869453"/>
            <a:ext cx="3480440" cy="64633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在編輯模式下的刪除會直接刪除</a:t>
            </a:r>
            <a:r>
              <a:rPr lang="en-US" altLang="zh-TW" dirty="0"/>
              <a:t>,</a:t>
            </a:r>
          </a:p>
          <a:p>
            <a:r>
              <a:rPr lang="zh-TW" altLang="en-US" dirty="0"/>
              <a:t>再非編輯模式下的有防誤刪功能</a:t>
            </a:r>
            <a:r>
              <a:rPr lang="en-US" altLang="zh-TW" dirty="0"/>
              <a:t>!</a:t>
            </a:r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4F0FD8D9-1FDB-4D00-9FED-9257FB9D3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995" y="4103688"/>
            <a:ext cx="4853746" cy="1380621"/>
          </a:xfrm>
          <a:prstGeom prst="rect">
            <a:avLst/>
          </a:prstGeom>
        </p:spPr>
      </p:pic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D1B270F3-1E86-4A5A-B7D6-87DF6A2896FE}"/>
              </a:ext>
            </a:extLst>
          </p:cNvPr>
          <p:cNvCxnSpPr>
            <a:cxnSpLocks/>
          </p:cNvCxnSpPr>
          <p:nvPr/>
        </p:nvCxnSpPr>
        <p:spPr>
          <a:xfrm flipV="1">
            <a:off x="5043028" y="3184124"/>
            <a:ext cx="849288" cy="489752"/>
          </a:xfrm>
          <a:prstGeom prst="bentConnector3">
            <a:avLst>
              <a:gd name="adj1" fmla="val -1114"/>
            </a:avLst>
          </a:prstGeom>
          <a:ln w="5715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70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2D5EEA8B-2D86-4D1D-96B3-6B8290303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snip2DiagRect">
            <a:avLst>
              <a:gd name="adj1" fmla="val 0"/>
              <a:gd name="adj2" fmla="val 37605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A5860A-2B48-477F-A053-FF0B93D23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8" y="2271403"/>
            <a:ext cx="3458058" cy="44297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D6CC11C-43A8-4B2B-9F8C-E2BA0E159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434" y="1322835"/>
            <a:ext cx="1114581" cy="590632"/>
          </a:xfrm>
          <a:prstGeom prst="rect">
            <a:avLst/>
          </a:prstGeom>
        </p:spPr>
      </p:pic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46B333A5-0212-40A0-A9AF-AE9448F0459E}"/>
              </a:ext>
            </a:extLst>
          </p:cNvPr>
          <p:cNvSpPr/>
          <p:nvPr/>
        </p:nvSpPr>
        <p:spPr>
          <a:xfrm rot="5400000">
            <a:off x="1289513" y="1935471"/>
            <a:ext cx="444057" cy="4000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1B0D1F5-FAB8-448D-878B-B056F1F46370}"/>
              </a:ext>
            </a:extLst>
          </p:cNvPr>
          <p:cNvSpPr txBox="1"/>
          <p:nvPr/>
        </p:nvSpPr>
        <p:spPr>
          <a:xfrm>
            <a:off x="347860" y="441679"/>
            <a:ext cx="322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功能介紹</a:t>
            </a:r>
            <a:r>
              <a:rPr lang="en-US" altLang="zh-TW" sz="2800" dirty="0"/>
              <a:t>-</a:t>
            </a:r>
            <a:r>
              <a:rPr lang="zh-TW" altLang="en-US" sz="2800" dirty="0"/>
              <a:t>產品管理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467EAD4-7D7E-47C3-8578-2BAF08A8E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615" y="5364162"/>
            <a:ext cx="2667372" cy="57158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2DFDE12-30D1-4E94-9016-D4491C4A5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9881" y="1142020"/>
            <a:ext cx="2822222" cy="374324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A5A3E76-2D2F-46DD-B58C-E4776B698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938" y="3877391"/>
            <a:ext cx="4953000" cy="2625481"/>
          </a:xfrm>
          <a:prstGeom prst="rect">
            <a:avLst/>
          </a:prstGeom>
        </p:spPr>
      </p:pic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6B28C202-56EA-407E-B203-87F1772825BD}"/>
              </a:ext>
            </a:extLst>
          </p:cNvPr>
          <p:cNvSpPr/>
          <p:nvPr/>
        </p:nvSpPr>
        <p:spPr>
          <a:xfrm>
            <a:off x="3480221" y="2458772"/>
            <a:ext cx="444057" cy="4000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B49C2B30-DDDC-4C08-9E9F-13B7142FC7EE}"/>
              </a:ext>
            </a:extLst>
          </p:cNvPr>
          <p:cNvSpPr/>
          <p:nvPr/>
        </p:nvSpPr>
        <p:spPr>
          <a:xfrm rot="5400000">
            <a:off x="4898499" y="4907271"/>
            <a:ext cx="444057" cy="4000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8658E2E1-FEB5-4958-BB03-F9CD107A3DEC}"/>
              </a:ext>
            </a:extLst>
          </p:cNvPr>
          <p:cNvSpPr/>
          <p:nvPr/>
        </p:nvSpPr>
        <p:spPr>
          <a:xfrm>
            <a:off x="6660876" y="5431857"/>
            <a:ext cx="290334" cy="4000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AEF9C914-AB91-4080-978A-3632B70E8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1369" y="175968"/>
            <a:ext cx="3586085" cy="2181558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FC5B22DA-A418-43EB-BABB-203311E74F9D}"/>
              </a:ext>
            </a:extLst>
          </p:cNvPr>
          <p:cNvSpPr txBox="1"/>
          <p:nvPr/>
        </p:nvSpPr>
        <p:spPr>
          <a:xfrm>
            <a:off x="7362094" y="2862123"/>
            <a:ext cx="3765109" cy="64633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商品已確實登載</a:t>
            </a:r>
            <a:r>
              <a:rPr lang="en-US" altLang="zh-TW" sz="3600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3856903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BBA2A74E-8F32-4B1F-898C-769D2A81F7C2}"/>
              </a:ext>
            </a:extLst>
          </p:cNvPr>
          <p:cNvSpPr txBox="1"/>
          <p:nvPr/>
        </p:nvSpPr>
        <p:spPr>
          <a:xfrm>
            <a:off x="2074864" y="439464"/>
            <a:ext cx="5767387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大綱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zh-TW" altLang="en-US" sz="3200" dirty="0"/>
              <a:t>壹</a:t>
            </a:r>
            <a:r>
              <a:rPr lang="en-US" altLang="zh-TW" sz="3200" dirty="0"/>
              <a:t>.</a:t>
            </a:r>
            <a:r>
              <a:rPr lang="zh-TW" altLang="en-US" sz="3200" dirty="0"/>
              <a:t>設計動機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zh-TW" altLang="en-US" sz="3200" dirty="0"/>
              <a:t>貳</a:t>
            </a:r>
            <a:r>
              <a:rPr lang="en-US" altLang="zh-TW" sz="3200" dirty="0"/>
              <a:t>.</a:t>
            </a:r>
            <a:r>
              <a:rPr lang="zh-TW" altLang="en-US" sz="3200" dirty="0"/>
              <a:t>開發環境與成果連結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zh-TW" altLang="en-US" sz="3200" dirty="0"/>
              <a:t>參</a:t>
            </a:r>
            <a:r>
              <a:rPr lang="en-US" altLang="zh-TW" sz="3200" dirty="0"/>
              <a:t>.</a:t>
            </a:r>
            <a:r>
              <a:rPr lang="zh-TW" altLang="en-US" sz="3200" dirty="0"/>
              <a:t>網站流程與架構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zh-TW" altLang="en-US" sz="3200" dirty="0"/>
              <a:t>肆</a:t>
            </a:r>
            <a:r>
              <a:rPr lang="en-US" altLang="zh-TW" sz="3200" dirty="0"/>
              <a:t>.</a:t>
            </a:r>
            <a:r>
              <a:rPr lang="zh-TW" altLang="en-US" sz="3200" dirty="0"/>
              <a:t>功能介紹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zh-TW" altLang="en-US" sz="3200" dirty="0"/>
              <a:t>伍</a:t>
            </a:r>
            <a:r>
              <a:rPr lang="en-US" altLang="zh-TW" sz="3200" dirty="0"/>
              <a:t>.</a:t>
            </a:r>
            <a:r>
              <a:rPr lang="zh-TW" altLang="en-US" sz="3200" dirty="0"/>
              <a:t>次要功能之介紹</a:t>
            </a:r>
            <a:endParaRPr lang="en-US" altLang="zh-TW" sz="3200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3444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2D5EEA8B-2D86-4D1D-96B3-6B8290303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snip2DiagRect">
            <a:avLst>
              <a:gd name="adj1" fmla="val 0"/>
              <a:gd name="adj2" fmla="val 37605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15AF8DC-08B8-4E4D-85EC-EBE95EE25421}"/>
              </a:ext>
            </a:extLst>
          </p:cNvPr>
          <p:cNvSpPr txBox="1"/>
          <p:nvPr/>
        </p:nvSpPr>
        <p:spPr>
          <a:xfrm>
            <a:off x="707824" y="869974"/>
            <a:ext cx="322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功能介紹</a:t>
            </a:r>
            <a:r>
              <a:rPr lang="en-US" altLang="zh-TW" sz="2800" dirty="0"/>
              <a:t>-</a:t>
            </a:r>
            <a:r>
              <a:rPr lang="zh-TW" altLang="en-US" sz="2800" dirty="0"/>
              <a:t>訂單管理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6CF0E63-6332-4207-AAA7-19CD3B28F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8" y="3800324"/>
            <a:ext cx="6710992" cy="2631760"/>
          </a:xfrm>
          <a:prstGeom prst="rect">
            <a:avLst/>
          </a:prstGeom>
        </p:spPr>
      </p:pic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6245B011-F144-4C6D-979A-DDD3B6727340}"/>
              </a:ext>
            </a:extLst>
          </p:cNvPr>
          <p:cNvSpPr/>
          <p:nvPr/>
        </p:nvSpPr>
        <p:spPr>
          <a:xfrm rot="5400000">
            <a:off x="2712072" y="3451004"/>
            <a:ext cx="444057" cy="4000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7FC27A1-DF6B-483C-9BD0-9A1AB416F592}"/>
              </a:ext>
            </a:extLst>
          </p:cNvPr>
          <p:cNvSpPr txBox="1"/>
          <p:nvPr/>
        </p:nvSpPr>
        <p:spPr>
          <a:xfrm>
            <a:off x="1482132" y="3059668"/>
            <a:ext cx="3252814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可利用搜尋功能快速找到訂單</a:t>
            </a:r>
            <a:r>
              <a:rPr lang="en-US" altLang="zh-TW" dirty="0"/>
              <a:t>!</a:t>
            </a:r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9F6B1D84-9012-4F54-BADA-913D6992AF3E}"/>
              </a:ext>
            </a:extLst>
          </p:cNvPr>
          <p:cNvCxnSpPr>
            <a:cxnSpLocks/>
          </p:cNvCxnSpPr>
          <p:nvPr/>
        </p:nvCxnSpPr>
        <p:spPr>
          <a:xfrm rot="5400000">
            <a:off x="5960496" y="3756468"/>
            <a:ext cx="2090141" cy="1062614"/>
          </a:xfrm>
          <a:prstGeom prst="bentConnector3">
            <a:avLst>
              <a:gd name="adj1" fmla="val 99935"/>
            </a:avLst>
          </a:prstGeom>
          <a:ln w="762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EF0F4812-E176-4DA6-861D-564BD2C07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831" y="970987"/>
            <a:ext cx="5363065" cy="2120472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DB7CB3CC-A4A9-444B-AA3D-DA9037C5E87A}"/>
              </a:ext>
            </a:extLst>
          </p:cNvPr>
          <p:cNvSpPr txBox="1"/>
          <p:nvPr/>
        </p:nvSpPr>
        <p:spPr>
          <a:xfrm>
            <a:off x="7715158" y="4264753"/>
            <a:ext cx="2954655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選取看此訂單詳情以便備貨</a:t>
            </a:r>
          </a:p>
        </p:txBody>
      </p:sp>
    </p:spTree>
    <p:extLst>
      <p:ext uri="{BB962C8B-B14F-4D97-AF65-F5344CB8AC3E}">
        <p14:creationId xmlns:p14="http://schemas.microsoft.com/office/powerpoint/2010/main" val="2728894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9F4BB36A-170E-4594-885E-7B0BB173F850}"/>
              </a:ext>
            </a:extLst>
          </p:cNvPr>
          <p:cNvSpPr txBox="1"/>
          <p:nvPr/>
        </p:nvSpPr>
        <p:spPr>
          <a:xfrm>
            <a:off x="308186" y="338727"/>
            <a:ext cx="3390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</a:rPr>
              <a:t>伍</a:t>
            </a:r>
            <a:r>
              <a:rPr lang="en-US" altLang="zh-TW" sz="3200" dirty="0">
                <a:solidFill>
                  <a:srgbClr val="FF0000"/>
                </a:solidFill>
              </a:rPr>
              <a:t>.</a:t>
            </a:r>
            <a:r>
              <a:rPr lang="zh-TW" altLang="en-US" sz="3200" dirty="0">
                <a:solidFill>
                  <a:srgbClr val="FF0000"/>
                </a:solidFill>
              </a:rPr>
              <a:t>次要功能介紹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70C7931-A453-4B65-973F-3ED485FB8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449" y="462601"/>
            <a:ext cx="1676634" cy="59063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9D794EC-2485-41BB-BBFA-7C2EC3D25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9" y="1119345"/>
            <a:ext cx="2600568" cy="18314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5382844-2F18-4D7D-AB01-BA7CFD30E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46" y="3225044"/>
            <a:ext cx="2600568" cy="2769508"/>
          </a:xfrm>
          <a:prstGeom prst="rect">
            <a:avLst/>
          </a:prstGeom>
        </p:spPr>
      </p:pic>
      <p:sp>
        <p:nvSpPr>
          <p:cNvPr id="4" name="箭號: 向下 3">
            <a:extLst>
              <a:ext uri="{FF2B5EF4-FFF2-40B4-BE49-F238E27FC236}">
                <a16:creationId xmlns:a16="http://schemas.microsoft.com/office/drawing/2014/main" id="{51D06EC0-9F15-4902-8760-42DC2243EF35}"/>
              </a:ext>
            </a:extLst>
          </p:cNvPr>
          <p:cNvSpPr/>
          <p:nvPr/>
        </p:nvSpPr>
        <p:spPr>
          <a:xfrm>
            <a:off x="1925597" y="2950823"/>
            <a:ext cx="512803" cy="58922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2329331F-45F7-4B37-A229-1298E6229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044" y="4803384"/>
            <a:ext cx="6023573" cy="158974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47DDFC6A-ACF8-44A1-8DA5-9452F54D72A7}"/>
              </a:ext>
            </a:extLst>
          </p:cNvPr>
          <p:cNvSpPr/>
          <p:nvPr/>
        </p:nvSpPr>
        <p:spPr>
          <a:xfrm>
            <a:off x="3366506" y="5398142"/>
            <a:ext cx="5665067" cy="2602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38100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2" name="箭號: 向下 31">
            <a:extLst>
              <a:ext uri="{FF2B5EF4-FFF2-40B4-BE49-F238E27FC236}">
                <a16:creationId xmlns:a16="http://schemas.microsoft.com/office/drawing/2014/main" id="{A8023D34-F0FC-4BC6-9152-9F432ADAE142}"/>
              </a:ext>
            </a:extLst>
          </p:cNvPr>
          <p:cNvSpPr/>
          <p:nvPr/>
        </p:nvSpPr>
        <p:spPr>
          <a:xfrm rot="16200000">
            <a:off x="2609413" y="5490542"/>
            <a:ext cx="512803" cy="58922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27D2D17E-AF35-4411-B675-8F9ED015E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8107" y="1645928"/>
            <a:ext cx="3023679" cy="2811963"/>
          </a:xfrm>
          <a:prstGeom prst="rect">
            <a:avLst/>
          </a:prstGeom>
        </p:spPr>
      </p:pic>
      <p:sp>
        <p:nvSpPr>
          <p:cNvPr id="36" name="箭號: 向下 35">
            <a:extLst>
              <a:ext uri="{FF2B5EF4-FFF2-40B4-BE49-F238E27FC236}">
                <a16:creationId xmlns:a16="http://schemas.microsoft.com/office/drawing/2014/main" id="{0C5B2E3C-286C-443B-A831-7B3D8A0073B6}"/>
              </a:ext>
            </a:extLst>
          </p:cNvPr>
          <p:cNvSpPr/>
          <p:nvPr/>
        </p:nvSpPr>
        <p:spPr>
          <a:xfrm rot="10800000">
            <a:off x="4420248" y="4363773"/>
            <a:ext cx="512803" cy="58922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B7345570-DB92-43C9-B489-8BABFEF9BBD8}"/>
              </a:ext>
            </a:extLst>
          </p:cNvPr>
          <p:cNvSpPr txBox="1"/>
          <p:nvPr/>
        </p:nvSpPr>
        <p:spPr>
          <a:xfrm>
            <a:off x="5030709" y="1645928"/>
            <a:ext cx="979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沒有登入</a:t>
            </a:r>
            <a:r>
              <a:rPr lang="en-US" altLang="zh-TW" sz="1400" dirty="0">
                <a:solidFill>
                  <a:srgbClr val="FF0000"/>
                </a:solidFill>
              </a:rPr>
              <a:t>Session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11845B2C-65F4-400A-82C3-441BE763CD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6729" y="1645928"/>
            <a:ext cx="2942187" cy="2832592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CF71B5F4-1908-441C-BBD8-976F9F4F519D}"/>
              </a:ext>
            </a:extLst>
          </p:cNvPr>
          <p:cNvSpPr txBox="1"/>
          <p:nvPr/>
        </p:nvSpPr>
        <p:spPr>
          <a:xfrm>
            <a:off x="7973203" y="3693068"/>
            <a:ext cx="1800493" cy="369332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回覆由後台管理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1B5A8DF-53E2-4FD7-8588-9862DD6E1A0F}"/>
              </a:ext>
            </a:extLst>
          </p:cNvPr>
          <p:cNvSpPr txBox="1"/>
          <p:nvPr/>
        </p:nvSpPr>
        <p:spPr>
          <a:xfrm>
            <a:off x="7908769" y="1720335"/>
            <a:ext cx="979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登入</a:t>
            </a:r>
            <a:r>
              <a:rPr lang="en-US" altLang="zh-TW" sz="1400" dirty="0">
                <a:solidFill>
                  <a:srgbClr val="FF0000"/>
                </a:solidFill>
              </a:rPr>
              <a:t>Session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42" name="箭號: 向下 41">
            <a:extLst>
              <a:ext uri="{FF2B5EF4-FFF2-40B4-BE49-F238E27FC236}">
                <a16:creationId xmlns:a16="http://schemas.microsoft.com/office/drawing/2014/main" id="{750EDD07-A1B9-47B1-BEF5-8DFCBA0828CB}"/>
              </a:ext>
            </a:extLst>
          </p:cNvPr>
          <p:cNvSpPr/>
          <p:nvPr/>
        </p:nvSpPr>
        <p:spPr>
          <a:xfrm rot="10800000">
            <a:off x="7662534" y="4368766"/>
            <a:ext cx="512803" cy="58922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836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0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26">
            <a:extLst>
              <a:ext uri="{FF2B5EF4-FFF2-40B4-BE49-F238E27FC236}">
                <a16:creationId xmlns:a16="http://schemas.microsoft.com/office/drawing/2014/main" id="{BA7EAFE1-AD7A-4BEA-B3CF-292F21ECF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3056" b="2675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5AB44E7-A04D-4FBC-849C-5622806F7C61}"/>
              </a:ext>
            </a:extLst>
          </p:cNvPr>
          <p:cNvSpPr txBox="1"/>
          <p:nvPr/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1F9EA56-41EF-4EA1-ADA9-6001E35E762E}"/>
              </a:ext>
            </a:extLst>
          </p:cNvPr>
          <p:cNvSpPr txBox="1"/>
          <p:nvPr/>
        </p:nvSpPr>
        <p:spPr>
          <a:xfrm>
            <a:off x="1808595" y="2092324"/>
            <a:ext cx="4438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簡報結束</a:t>
            </a:r>
            <a:endParaRPr lang="en-US" altLang="zh-TW" sz="5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710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D2E407EF-A96D-46D0-A604-7591581A1B1F}"/>
              </a:ext>
            </a:extLst>
          </p:cNvPr>
          <p:cNvSpPr txBox="1"/>
          <p:nvPr/>
        </p:nvSpPr>
        <p:spPr>
          <a:xfrm>
            <a:off x="1253766" y="801278"/>
            <a:ext cx="7154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Roboto" panose="020B0604020202020204" pitchFamily="2" charset="0"/>
              </a:rPr>
              <a:t>壹</a:t>
            </a:r>
            <a:r>
              <a:rPr lang="en-US" altLang="zh-TW" b="0" i="0" dirty="0">
                <a:solidFill>
                  <a:schemeClr val="tx1">
                    <a:lumMod val="95000"/>
                  </a:schemeClr>
                </a:solidFill>
                <a:effectLst/>
                <a:latin typeface="Roboto" panose="020B0604020202020204" pitchFamily="2" charset="0"/>
              </a:rPr>
              <a:t>.</a:t>
            </a:r>
            <a:r>
              <a:rPr lang="zh-TW" alt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Roboto" panose="020B0604020202020204" pitchFamily="2" charset="0"/>
              </a:rPr>
              <a:t>設計動機</a:t>
            </a:r>
            <a:r>
              <a:rPr lang="en-US" altLang="zh-TW" b="0" i="0" dirty="0">
                <a:solidFill>
                  <a:schemeClr val="tx1">
                    <a:lumMod val="95000"/>
                  </a:schemeClr>
                </a:solidFill>
                <a:effectLst/>
                <a:latin typeface="Roboto" panose="020B0604020202020204" pitchFamily="2" charset="0"/>
              </a:rPr>
              <a:t>:</a:t>
            </a:r>
          </a:p>
          <a:p>
            <a:r>
              <a:rPr lang="zh-TW" alt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Roboto" panose="020B0604020202020204" pitchFamily="2" charset="0"/>
              </a:rPr>
              <a:t>在家動動手指，全球各地的商品都能送上門。很難想像，一場肆虐全球的疫情之下，反而讓更加便利的生活型態成為了每位市井小民的平凡日常。</a:t>
            </a:r>
            <a:endParaRPr lang="zh-TW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026" name="Picture 2" descr="零售業網路銷售額及年增率">
            <a:extLst>
              <a:ext uri="{FF2B5EF4-FFF2-40B4-BE49-F238E27FC236}">
                <a16:creationId xmlns:a16="http://schemas.microsoft.com/office/drawing/2014/main" id="{32ED006B-5843-4D03-8BA7-2B0566E7D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16" y="4366705"/>
            <a:ext cx="4520351" cy="222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564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B209D8C4-EA43-4CA4-A84A-F13DAC963883}"/>
              </a:ext>
            </a:extLst>
          </p:cNvPr>
          <p:cNvSpPr txBox="1"/>
          <p:nvPr/>
        </p:nvSpPr>
        <p:spPr>
          <a:xfrm>
            <a:off x="2905126" y="342902"/>
            <a:ext cx="47863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/>
              <a:t>貳</a:t>
            </a:r>
            <a:r>
              <a:rPr lang="en-US" altLang="zh-TW" sz="3200" dirty="0"/>
              <a:t>.</a:t>
            </a:r>
            <a:r>
              <a:rPr lang="zh-TW" altLang="en-US" sz="3200" dirty="0"/>
              <a:t>開發環境與成果連結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65849C3-A1F3-42E3-BACA-05CDFB5D4688}"/>
              </a:ext>
            </a:extLst>
          </p:cNvPr>
          <p:cNvSpPr txBox="1"/>
          <p:nvPr/>
        </p:nvSpPr>
        <p:spPr>
          <a:xfrm>
            <a:off x="8137236" y="3429000"/>
            <a:ext cx="2264496" cy="1962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6A93E8C-4A97-482C-80E9-2C2EC3E230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9" t="9094" r="9472" b="8239"/>
          <a:stretch/>
        </p:blipFill>
        <p:spPr>
          <a:xfrm>
            <a:off x="7990360" y="3454764"/>
            <a:ext cx="2625835" cy="2613440"/>
          </a:xfrm>
          <a:prstGeom prst="rect">
            <a:avLst/>
          </a:prstGeom>
        </p:spPr>
      </p:pic>
      <p:pic>
        <p:nvPicPr>
          <p:cNvPr id="2050" name="Picture 2" descr="upload.wikimedia.org/wikipedia/commons/thumb/5/...">
            <a:extLst>
              <a:ext uri="{FF2B5EF4-FFF2-40B4-BE49-F238E27FC236}">
                <a16:creationId xmlns:a16="http://schemas.microsoft.com/office/drawing/2014/main" id="{E43E492E-6689-4153-8A68-0AC28B5D5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280991"/>
            <a:ext cx="1204992" cy="120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8E4AFF1-A386-43F2-920A-318BF6DE9B58}"/>
              </a:ext>
            </a:extLst>
          </p:cNvPr>
          <p:cNvSpPr txBox="1"/>
          <p:nvPr/>
        </p:nvSpPr>
        <p:spPr>
          <a:xfrm>
            <a:off x="2530740" y="1519952"/>
            <a:ext cx="5286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i="0" dirty="0">
                <a:effectLst/>
                <a:latin typeface="arial" panose="020B0604020202020204" pitchFamily="34" charset="0"/>
              </a:rPr>
              <a:t>Microsoft Visual Studio</a:t>
            </a:r>
            <a:r>
              <a:rPr lang="zh-TW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TW" b="0" i="0" dirty="0">
                <a:effectLst/>
                <a:latin typeface="arial" panose="020B0604020202020204" pitchFamily="34" charset="0"/>
              </a:rPr>
              <a:t>2019</a:t>
            </a:r>
          </a:p>
          <a:p>
            <a:r>
              <a:rPr lang="en-US" altLang="zh-TW" dirty="0">
                <a:latin typeface="arial" panose="020B0604020202020204" pitchFamily="34" charset="0"/>
              </a:rPr>
              <a:t>ASP.NET  </a:t>
            </a:r>
            <a:r>
              <a:rPr lang="en-US" altLang="zh-TW" dirty="0" err="1">
                <a:latin typeface="arial" panose="020B0604020202020204" pitchFamily="34" charset="0"/>
              </a:rPr>
              <a:t>WebForm</a:t>
            </a:r>
            <a:r>
              <a:rPr lang="en-US" altLang="zh-TW" dirty="0">
                <a:latin typeface="arial" panose="020B0604020202020204" pitchFamily="34" charset="0"/>
              </a:rPr>
              <a:t> </a:t>
            </a:r>
            <a:r>
              <a:rPr lang="zh-TW" altLang="en-US" dirty="0">
                <a:latin typeface="arial" panose="020B0604020202020204" pitchFamily="34" charset="0"/>
              </a:rPr>
              <a:t> </a:t>
            </a:r>
            <a:endParaRPr lang="en-US" altLang="zh-TW" dirty="0">
              <a:latin typeface="arial" panose="020B0604020202020204" pitchFamily="34" charset="0"/>
            </a:endParaRPr>
          </a:p>
          <a:p>
            <a:r>
              <a:rPr lang="en-US" altLang="zh-TW" dirty="0">
                <a:latin typeface="arial" panose="020B0604020202020204" pitchFamily="34" charset="0"/>
              </a:rPr>
              <a:t>Language - C#</a:t>
            </a:r>
            <a:endParaRPr lang="zh-TW" altLang="en-US" dirty="0"/>
          </a:p>
        </p:txBody>
      </p:sp>
      <p:pic>
        <p:nvPicPr>
          <p:cNvPr id="2059" name="Picture 11" descr="Introduzione alle licenze di Microsoft SQL Server - Fabio Bernini">
            <a:extLst>
              <a:ext uri="{FF2B5EF4-FFF2-40B4-BE49-F238E27FC236}">
                <a16:creationId xmlns:a16="http://schemas.microsoft.com/office/drawing/2014/main" id="{5186F1E2-4E58-4B62-909E-7BE0A477F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11" y="2482413"/>
            <a:ext cx="2655763" cy="265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623AEBE5-FCD8-4108-A9DD-07978EE84E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103" t="13239" r="12495" b="13359"/>
          <a:stretch/>
        </p:blipFill>
        <p:spPr>
          <a:xfrm>
            <a:off x="776367" y="4534199"/>
            <a:ext cx="1362075" cy="1362075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3A33DE18-9213-47DD-873C-0A0BA012EF3C}"/>
              </a:ext>
            </a:extLst>
          </p:cNvPr>
          <p:cNvSpPr txBox="1"/>
          <p:nvPr/>
        </p:nvSpPr>
        <p:spPr>
          <a:xfrm>
            <a:off x="2580198" y="3300962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SQL Server Express 2019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42D35DE-C645-412E-9A01-A269222EDD15}"/>
              </a:ext>
            </a:extLst>
          </p:cNvPr>
          <p:cNvSpPr txBox="1"/>
          <p:nvPr/>
        </p:nvSpPr>
        <p:spPr>
          <a:xfrm>
            <a:off x="2621144" y="4963227"/>
            <a:ext cx="379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SQL Server Management Studio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DD5A3F0-7247-4EA2-8B14-88E2935CB1E1}"/>
              </a:ext>
            </a:extLst>
          </p:cNvPr>
          <p:cNvSpPr txBox="1"/>
          <p:nvPr/>
        </p:nvSpPr>
        <p:spPr>
          <a:xfrm>
            <a:off x="8323109" y="272001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作品連結</a:t>
            </a:r>
          </a:p>
        </p:txBody>
      </p:sp>
    </p:spTree>
    <p:extLst>
      <p:ext uri="{BB962C8B-B14F-4D97-AF65-F5344CB8AC3E}">
        <p14:creationId xmlns:p14="http://schemas.microsoft.com/office/powerpoint/2010/main" val="285580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85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5C247C-47D8-4E62-800C-E0637BBD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497" y="32278"/>
            <a:ext cx="8852191" cy="646377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4635BD0-3C5F-4200-825D-88DC3D8C91DB}"/>
              </a:ext>
            </a:extLst>
          </p:cNvPr>
          <p:cNvSpPr txBox="1"/>
          <p:nvPr/>
        </p:nvSpPr>
        <p:spPr>
          <a:xfrm>
            <a:off x="153988" y="609601"/>
            <a:ext cx="3646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</a:rPr>
              <a:t>參</a:t>
            </a:r>
            <a:r>
              <a:rPr lang="en-US" altLang="zh-TW" sz="3200" dirty="0">
                <a:solidFill>
                  <a:srgbClr val="FF0000"/>
                </a:solidFill>
              </a:rPr>
              <a:t>.</a:t>
            </a:r>
            <a:r>
              <a:rPr lang="zh-TW" altLang="en-US" sz="3200" dirty="0">
                <a:solidFill>
                  <a:srgbClr val="FF0000"/>
                </a:solidFill>
              </a:rPr>
              <a:t>網站流程與架構</a:t>
            </a:r>
            <a:endParaRPr lang="en-US" altLang="zh-TW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59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399661-E529-48B6-BB27-3E0F578B76DD}"/>
              </a:ext>
            </a:extLst>
          </p:cNvPr>
          <p:cNvSpPr txBox="1"/>
          <p:nvPr/>
        </p:nvSpPr>
        <p:spPr>
          <a:xfrm>
            <a:off x="2393420" y="1854332"/>
            <a:ext cx="68103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/>
              <a:t>肆</a:t>
            </a:r>
            <a:r>
              <a:rPr lang="en-US" altLang="zh-TW" sz="6000" dirty="0"/>
              <a:t>.</a:t>
            </a:r>
            <a:r>
              <a:rPr lang="zh-TW" altLang="en-US" sz="6000" dirty="0"/>
              <a:t>功能介紹</a:t>
            </a:r>
            <a:endParaRPr lang="en-US" altLang="zh-TW" sz="6000" dirty="0"/>
          </a:p>
          <a:p>
            <a:pPr algn="ctr"/>
            <a:endParaRPr lang="en-US" altLang="zh-TW" sz="6000" dirty="0"/>
          </a:p>
          <a:p>
            <a:pPr algn="ctr"/>
            <a:r>
              <a:rPr lang="en-US" altLang="zh-TW" sz="6000" dirty="0"/>
              <a:t>(</a:t>
            </a:r>
            <a:r>
              <a:rPr lang="zh-TW" altLang="en-US" sz="6000" dirty="0"/>
              <a:t>前端</a:t>
            </a:r>
            <a:r>
              <a:rPr lang="en-US" altLang="zh-TW" sz="6000" dirty="0"/>
              <a:t>)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144712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AF68EA8-2F1C-40EB-8D00-AF5361E18EDC}"/>
              </a:ext>
            </a:extLst>
          </p:cNvPr>
          <p:cNvSpPr txBox="1"/>
          <p:nvPr/>
        </p:nvSpPr>
        <p:spPr>
          <a:xfrm>
            <a:off x="3805380" y="416716"/>
            <a:ext cx="443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前端流程圖</a:t>
            </a:r>
          </a:p>
        </p:txBody>
      </p:sp>
      <p:pic>
        <p:nvPicPr>
          <p:cNvPr id="6" name="圖片 5" descr="一張含有 文字, 螢幕, 數個 的圖片&#10;&#10;自動產生的描述">
            <a:extLst>
              <a:ext uri="{FF2B5EF4-FFF2-40B4-BE49-F238E27FC236}">
                <a16:creationId xmlns:a16="http://schemas.microsoft.com/office/drawing/2014/main" id="{B98DC682-5D72-4671-8631-6D77F16FD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14" y="1388265"/>
            <a:ext cx="8494611" cy="401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78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2D16C68-6262-4A0F-B8B2-948AFA76E22E}"/>
              </a:ext>
            </a:extLst>
          </p:cNvPr>
          <p:cNvSpPr txBox="1"/>
          <p:nvPr/>
        </p:nvSpPr>
        <p:spPr>
          <a:xfrm>
            <a:off x="531019" y="347991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功能介紹</a:t>
            </a:r>
            <a:r>
              <a:rPr lang="en-US" altLang="zh-TW" sz="2800" dirty="0"/>
              <a:t>-</a:t>
            </a:r>
            <a:r>
              <a:rPr lang="zh-TW" altLang="en-US" sz="2800" dirty="0"/>
              <a:t>註冊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7F93B27-E906-4080-A52B-12D7F38AC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91" y="1104193"/>
            <a:ext cx="3334215" cy="5068007"/>
          </a:xfrm>
          <a:prstGeom prst="rect">
            <a:avLst/>
          </a:prstGeom>
        </p:spPr>
      </p:pic>
      <p:graphicFrame>
        <p:nvGraphicFramePr>
          <p:cNvPr id="45" name="表格 45">
            <a:extLst>
              <a:ext uri="{FF2B5EF4-FFF2-40B4-BE49-F238E27FC236}">
                <a16:creationId xmlns:a16="http://schemas.microsoft.com/office/drawing/2014/main" id="{E6C96EEB-ED10-42EE-BA0E-D771889B3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401701"/>
              </p:ext>
            </p:extLst>
          </p:nvPr>
        </p:nvGraphicFramePr>
        <p:xfrm>
          <a:off x="4043293" y="931878"/>
          <a:ext cx="7636341" cy="468707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45447">
                  <a:extLst>
                    <a:ext uri="{9D8B030D-6E8A-4147-A177-3AD203B41FA5}">
                      <a16:colId xmlns:a16="http://schemas.microsoft.com/office/drawing/2014/main" val="2338442760"/>
                    </a:ext>
                  </a:extLst>
                </a:gridCol>
                <a:gridCol w="2545447">
                  <a:extLst>
                    <a:ext uri="{9D8B030D-6E8A-4147-A177-3AD203B41FA5}">
                      <a16:colId xmlns:a16="http://schemas.microsoft.com/office/drawing/2014/main" val="4068817405"/>
                    </a:ext>
                  </a:extLst>
                </a:gridCol>
                <a:gridCol w="2545447">
                  <a:extLst>
                    <a:ext uri="{9D8B030D-6E8A-4147-A177-3AD203B41FA5}">
                      <a16:colId xmlns:a16="http://schemas.microsoft.com/office/drawing/2014/main" val="2360072824"/>
                    </a:ext>
                  </a:extLst>
                </a:gridCol>
              </a:tblGrid>
              <a:tr h="488361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驗證狀況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04661"/>
                  </a:ext>
                </a:extLst>
              </a:tr>
              <a:tr h="139957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沒有通過檢查帳號驗證 </a:t>
                      </a:r>
                      <a:r>
                        <a:rPr lang="en-US" altLang="zh-TW" sz="1400" dirty="0"/>
                        <a:t>”</a:t>
                      </a:r>
                      <a:r>
                        <a:rPr lang="zh-TW" altLang="en-US" sz="1400" dirty="0"/>
                        <a:t>提交</a:t>
                      </a:r>
                      <a:r>
                        <a:rPr lang="en-US" altLang="zh-TW" sz="1400" dirty="0"/>
                        <a:t>”</a:t>
                      </a:r>
                      <a:r>
                        <a:rPr lang="zh-TW" altLang="en-US" sz="1400" dirty="0"/>
                        <a:t>是無效按鍵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44176"/>
                  </a:ext>
                </a:extLst>
              </a:tr>
              <a:tr h="139957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34776"/>
                  </a:ext>
                </a:extLst>
              </a:tr>
              <a:tr h="139957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808137"/>
                  </a:ext>
                </a:extLst>
              </a:tr>
            </a:tbl>
          </a:graphicData>
        </a:graphic>
      </p:graphicFrame>
      <p:pic>
        <p:nvPicPr>
          <p:cNvPr id="46" name="圖片 45">
            <a:extLst>
              <a:ext uri="{FF2B5EF4-FFF2-40B4-BE49-F238E27FC236}">
                <a16:creationId xmlns:a16="http://schemas.microsoft.com/office/drawing/2014/main" id="{98D466B3-F5FE-4058-83DF-6F78EA4BA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413" y="1756270"/>
            <a:ext cx="2425555" cy="719660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1272A6C8-13DA-4063-BDF6-2C3802DAC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526" y="1739113"/>
            <a:ext cx="2425555" cy="719659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98B43399-F282-4198-BE31-B6AA0A4C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815" y="3178932"/>
            <a:ext cx="2493442" cy="593526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9D588AC9-F2C9-4DC0-91D4-A70270CA6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0764" y="4377839"/>
            <a:ext cx="2443078" cy="1150322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5317CFA6-51C1-4461-8954-4CEEC588A3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0984" y="2971039"/>
            <a:ext cx="2473537" cy="1118595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3982288E-9BEB-42F4-BFA7-3F4AC7C00E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050" y="4377839"/>
            <a:ext cx="2412320" cy="115032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3E540E97-1804-4947-8023-38B82A82F6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012" y="2184296"/>
            <a:ext cx="1213195" cy="58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68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3D0370B-4BE3-4757-AB76-2615F47E6B5C}"/>
              </a:ext>
            </a:extLst>
          </p:cNvPr>
          <p:cNvSpPr txBox="1"/>
          <p:nvPr/>
        </p:nvSpPr>
        <p:spPr>
          <a:xfrm>
            <a:off x="463285" y="443241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功能介紹</a:t>
            </a:r>
            <a:r>
              <a:rPr lang="en-US" altLang="zh-TW" sz="2800" dirty="0"/>
              <a:t>-</a:t>
            </a:r>
            <a:r>
              <a:rPr lang="zh-TW" altLang="en-US" sz="2800" dirty="0"/>
              <a:t>登入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5D91BC0-8013-4F97-8AE7-A7A459839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51" y="1913467"/>
            <a:ext cx="3172268" cy="314368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8662B67-FADC-4288-AABD-4B66CE17D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124" y="966461"/>
            <a:ext cx="2562583" cy="116221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1B910D9-E49F-4202-BCD9-EBA356B25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451" y="947408"/>
            <a:ext cx="2493688" cy="1181265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507491AD-093E-4BCD-8520-AB6DD4C22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110" y="3428998"/>
            <a:ext cx="7437250" cy="272041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F5378DC-0C01-4555-B7EB-137FED6FB136}"/>
              </a:ext>
            </a:extLst>
          </p:cNvPr>
          <p:cNvSpPr txBox="1"/>
          <p:nvPr/>
        </p:nvSpPr>
        <p:spPr>
          <a:xfrm>
            <a:off x="5877415" y="2491324"/>
            <a:ext cx="3571812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/>
              <a:t> 登入成功</a:t>
            </a:r>
            <a:r>
              <a:rPr lang="en-US" altLang="zh-TW" dirty="0"/>
              <a:t>~</a:t>
            </a:r>
            <a:r>
              <a:rPr lang="zh-TW" altLang="en-US" dirty="0"/>
              <a:t>進到會員首頁</a:t>
            </a:r>
            <a:r>
              <a:rPr lang="en-US" altLang="zh-TW" dirty="0"/>
              <a:t>!</a:t>
            </a:r>
          </a:p>
          <a:p>
            <a:r>
              <a:rPr lang="zh-TW" altLang="en-US" dirty="0"/>
              <a:t>寫入</a:t>
            </a:r>
            <a:r>
              <a:rPr lang="en-US" altLang="zh-TW" dirty="0"/>
              <a:t>Session </a:t>
            </a:r>
            <a:r>
              <a:rPr lang="zh-TW" altLang="en-US" dirty="0"/>
              <a:t>使用者註冊時的姓名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E1BC177F-EACE-4C8A-B564-57A814402287}"/>
              </a:ext>
            </a:extLst>
          </p:cNvPr>
          <p:cNvCxnSpPr>
            <a:cxnSpLocks/>
          </p:cNvCxnSpPr>
          <p:nvPr/>
        </p:nvCxnSpPr>
        <p:spPr>
          <a:xfrm flipH="1">
            <a:off x="5377921" y="3116639"/>
            <a:ext cx="521758" cy="4943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465231"/>
      </p:ext>
    </p:extLst>
  </p:cSld>
  <p:clrMapOvr>
    <a:masterClrMapping/>
  </p:clrMapOvr>
</p:sld>
</file>

<file path=ppt/theme/theme1.xml><?xml version="1.0" encoding="utf-8"?>
<a:theme xmlns:a="http://schemas.openxmlformats.org/drawingml/2006/main" name="切割線">
  <a:themeElements>
    <a:clrScheme name="切割線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割線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割線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TM02900771[[fn=切割線]]</Template>
  <TotalTime>2972</TotalTime>
  <Words>403</Words>
  <Application>Microsoft Office PowerPoint</Application>
  <PresentationFormat>寬螢幕</PresentationFormat>
  <Paragraphs>75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7" baseType="lpstr">
      <vt:lpstr>Arial</vt:lpstr>
      <vt:lpstr>Century Gothic</vt:lpstr>
      <vt:lpstr>Roboto</vt:lpstr>
      <vt:lpstr>Wingdings 3</vt:lpstr>
      <vt:lpstr>切割線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嘉婷 黃</dc:creator>
  <cp:lastModifiedBy>嘉婷 黃</cp:lastModifiedBy>
  <cp:revision>56</cp:revision>
  <dcterms:created xsi:type="dcterms:W3CDTF">2021-06-17T01:30:22Z</dcterms:created>
  <dcterms:modified xsi:type="dcterms:W3CDTF">2021-06-21T01:28:59Z</dcterms:modified>
</cp:coreProperties>
</file>